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8" r:id="rId2"/>
    <p:sldId id="269" r:id="rId3"/>
    <p:sldId id="265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A7EA4-9FB5-4644-9FD0-DC1675195639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EF0A7-B0BD-442E-85FE-E492EA90D3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FFD38E-59C1-894F-943D-12D7630A104A}" type="slidenum">
              <a:rPr lang="en-US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27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834FBF-35AC-B640-9C8F-6222FB8B4D33}" type="slidenum">
              <a:rPr lang="en-US">
                <a:latin typeface="Arial" pitchFamily="-106" charset="0"/>
              </a:rPr>
              <a:pPr>
                <a:defRPr/>
              </a:pPr>
              <a:t>2</a:t>
            </a:fld>
            <a:endParaRPr lang="en-US">
              <a:latin typeface="Arial" pitchFamily="-106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5007E1-F2F3-9149-B446-70CE4BFB8DF4}" type="slidenum">
              <a:rPr lang="en-US">
                <a:latin typeface="Arial" pitchFamily="-106" charset="0"/>
              </a:rPr>
              <a:pPr>
                <a:defRPr/>
              </a:pPr>
              <a:t>3</a:t>
            </a:fld>
            <a:endParaRPr lang="en-US">
              <a:latin typeface="Arial" pitchFamily="-106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A75556-E4DC-4B46-BB21-8DF37BA876A3}" type="slidenum">
              <a:rPr lang="en-US">
                <a:latin typeface="Arial" pitchFamily="-106" charset="0"/>
              </a:rPr>
              <a:pPr>
                <a:defRPr/>
              </a:pPr>
              <a:t>4</a:t>
            </a:fld>
            <a:endParaRPr lang="en-US">
              <a:latin typeface="Arial" pitchFamily="-106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19F0-20D3-48F5-BC11-9AB9147B583D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CEB9-326E-4AC1-914D-8FF06C430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19F0-20D3-48F5-BC11-9AB9147B583D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CEB9-326E-4AC1-914D-8FF06C430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19F0-20D3-48F5-BC11-9AB9147B583D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CEB9-326E-4AC1-914D-8FF06C430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533400"/>
            <a:ext cx="8162925" cy="1090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2813" y="1905000"/>
            <a:ext cx="8110537" cy="41910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</p:spPr>
        <p:txBody>
          <a:bodyPr/>
          <a:lstStyle>
            <a:lvl1pPr>
              <a:defRPr>
                <a:latin typeface="Arial" pitchFamily="-11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</p:spPr>
        <p:txBody>
          <a:bodyPr/>
          <a:lstStyle>
            <a:lvl1pPr>
              <a:defRPr>
                <a:latin typeface="Arial" pitchFamily="-11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</p:spPr>
        <p:txBody>
          <a:bodyPr/>
          <a:lstStyle>
            <a:lvl1pPr>
              <a:defRPr>
                <a:latin typeface="Arial" pitchFamily="-110" charset="0"/>
              </a:defRPr>
            </a:lvl1pPr>
          </a:lstStyle>
          <a:p>
            <a:pPr>
              <a:defRPr/>
            </a:pPr>
            <a:fld id="{3C8BB7DD-E1D1-0747-9E9D-6B7CC4D12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19F0-20D3-48F5-BC11-9AB9147B583D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CEB9-326E-4AC1-914D-8FF06C430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19F0-20D3-48F5-BC11-9AB9147B583D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CEB9-326E-4AC1-914D-8FF06C430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19F0-20D3-48F5-BC11-9AB9147B583D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CEB9-326E-4AC1-914D-8FF06C430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19F0-20D3-48F5-BC11-9AB9147B583D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CEB9-326E-4AC1-914D-8FF06C430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19F0-20D3-48F5-BC11-9AB9147B583D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CEB9-326E-4AC1-914D-8FF06C430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19F0-20D3-48F5-BC11-9AB9147B583D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CEB9-326E-4AC1-914D-8FF06C430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19F0-20D3-48F5-BC11-9AB9147B583D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CEB9-326E-4AC1-914D-8FF06C430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19F0-20D3-48F5-BC11-9AB9147B583D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5CEB9-326E-4AC1-914D-8FF06C430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419F0-20D3-48F5-BC11-9AB9147B583D}" type="datetimeFigureOut">
              <a:rPr lang="en-US" smtClean="0"/>
              <a:t>5/13/2012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5CEB9-326E-4AC1-914D-8FF06C430D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762000" y="1090613"/>
            <a:ext cx="8162925" cy="523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>
                <a:ea typeface="ＭＳ Ｐゴシック" pitchFamily="-106" charset="-128"/>
                <a:cs typeface="ＭＳ Ｐゴシック" pitchFamily="-106" charset="-128"/>
              </a:rPr>
              <a:t>CREATE YEARLONG PLAN</a:t>
            </a:r>
            <a:br>
              <a:rPr lang="en-US" sz="3200">
                <a:ea typeface="ＭＳ Ｐゴシック" pitchFamily="-106" charset="-128"/>
                <a:cs typeface="ＭＳ Ｐゴシック" pitchFamily="-106" charset="-128"/>
              </a:rPr>
            </a:br>
            <a:r>
              <a:rPr lang="en-US" sz="1600">
                <a:ea typeface="ＭＳ Ｐゴシック" pitchFamily="-106" charset="-128"/>
                <a:cs typeface="ＭＳ Ｐゴシック" pitchFamily="-106" charset="-128"/>
              </a:rPr>
              <a:t>SAMPLE KINDERGARTEN/FIRST GRADE PLAN</a:t>
            </a:r>
            <a:endParaRPr lang="en-US" sz="3200">
              <a:ea typeface="ＭＳ Ｐゴシック" pitchFamily="-106" charset="-128"/>
              <a:cs typeface="ＭＳ Ｐゴシック" pitchFamily="-106" charset="-128"/>
            </a:endParaRPr>
          </a:p>
        </p:txBody>
      </p:sp>
      <p:graphicFrame>
        <p:nvGraphicFramePr>
          <p:cNvPr id="114745" name="Group 57"/>
          <p:cNvGraphicFramePr>
            <a:graphicFrameLocks noGrp="1"/>
          </p:cNvGraphicFramePr>
          <p:nvPr>
            <p:ph type="tbl" idx="1"/>
          </p:nvPr>
        </p:nvGraphicFramePr>
        <p:xfrm>
          <a:off x="1066800" y="2133600"/>
          <a:ext cx="7194550" cy="3810000"/>
        </p:xfrm>
        <a:graphic>
          <a:graphicData uri="http://schemas.openxmlformats.org/drawingml/2006/table">
            <a:tbl>
              <a:tblPr/>
              <a:tblGrid>
                <a:gridCol w="2590800"/>
                <a:gridCol w="460375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Month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Unit of 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September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Storytelling &amp;Introducing Drawing &amp; Writing Bks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October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 Drawing Lessons-People in Action, Places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November/December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Drawing, Writing &amp; Labels-Stories We Love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January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Introducing Booklets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February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Doing Our Best 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March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How-To Booklets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April/May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All About Booklet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June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Favorite Memory Story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62925" cy="633413"/>
          </a:xfrm>
        </p:spPr>
        <p:txBody>
          <a:bodyPr/>
          <a:lstStyle/>
          <a:p>
            <a:r>
              <a:rPr lang="en-US" sz="2800">
                <a:ea typeface="ＭＳ Ｐゴシック" pitchFamily="-106" charset="-128"/>
                <a:cs typeface="ＭＳ Ｐゴシック" pitchFamily="-106" charset="-128"/>
              </a:rPr>
              <a:t>CREATE YEARLONG PLAN</a:t>
            </a:r>
            <a:r>
              <a:rPr lang="en-US" sz="3200">
                <a:ea typeface="ＭＳ Ｐゴシック" pitchFamily="-106" charset="-128"/>
                <a:cs typeface="ＭＳ Ｐゴシック" pitchFamily="-106" charset="-128"/>
              </a:rPr>
              <a:t/>
            </a:r>
            <a:br>
              <a:rPr lang="en-US" sz="3200">
                <a:ea typeface="ＭＳ Ｐゴシック" pitchFamily="-106" charset="-128"/>
                <a:cs typeface="ＭＳ Ｐゴシック" pitchFamily="-106" charset="-128"/>
              </a:rPr>
            </a:br>
            <a:r>
              <a:rPr lang="en-US" sz="1600">
                <a:ea typeface="ＭＳ Ｐゴシック" pitchFamily="-106" charset="-128"/>
                <a:cs typeface="ＭＳ Ｐゴシック" pitchFamily="-106" charset="-128"/>
              </a:rPr>
              <a:t>SAMPLE 2</a:t>
            </a:r>
            <a:r>
              <a:rPr lang="en-US" sz="1600" baseline="30000">
                <a:ea typeface="ＭＳ Ｐゴシック" pitchFamily="-106" charset="-128"/>
                <a:cs typeface="ＭＳ Ｐゴシック" pitchFamily="-106" charset="-128"/>
              </a:rPr>
              <a:t>nd</a:t>
            </a:r>
            <a:r>
              <a:rPr lang="en-US" sz="1600">
                <a:ea typeface="ＭＳ Ｐゴシック" pitchFamily="-106" charset="-128"/>
                <a:cs typeface="ＭＳ Ｐゴシック" pitchFamily="-106" charset="-128"/>
              </a:rPr>
              <a:t> GRADE PLAN</a:t>
            </a:r>
            <a:endParaRPr lang="en-US" sz="3200">
              <a:ea typeface="ＭＳ Ｐゴシック" pitchFamily="-106" charset="-128"/>
              <a:cs typeface="ＭＳ Ｐゴシック" pitchFamily="-106" charset="-128"/>
            </a:endParaRPr>
          </a:p>
        </p:txBody>
      </p:sp>
      <p:graphicFrame>
        <p:nvGraphicFramePr>
          <p:cNvPr id="244774" name="Group 38"/>
          <p:cNvGraphicFramePr>
            <a:graphicFrameLocks noGrp="1"/>
          </p:cNvGraphicFramePr>
          <p:nvPr>
            <p:ph type="tbl" idx="1"/>
          </p:nvPr>
        </p:nvGraphicFramePr>
        <p:xfrm>
          <a:off x="1143000" y="1550988"/>
          <a:ext cx="7194550" cy="5047488"/>
        </p:xfrm>
        <a:graphic>
          <a:graphicData uri="http://schemas.openxmlformats.org/drawingml/2006/table">
            <a:tbl>
              <a:tblPr/>
              <a:tblGrid>
                <a:gridCol w="2590800"/>
                <a:gridCol w="4603750"/>
              </a:tblGrid>
              <a:tr h="560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Month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Unit of 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September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Building a Community of Writers-Getting Started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Small Moment Personal Narrative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October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Elaboration Strategies-Guided Highlighting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November/December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Retell-Learning about Fiction Writing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January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Fiction Writing-Realistic Fiction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February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Explanatory Writing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All About Something I Know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March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Opinion Piece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April/May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Short Answer-Q/A Information writing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June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Best Memory of 2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nd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 Grade-Personal Narrative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62925" cy="633413"/>
          </a:xfrm>
        </p:spPr>
        <p:txBody>
          <a:bodyPr>
            <a:normAutofit fontScale="90000"/>
          </a:bodyPr>
          <a:lstStyle/>
          <a:p>
            <a:r>
              <a:rPr lang="en-US" sz="2800">
                <a:ea typeface="ＭＳ Ｐゴシック" pitchFamily="-106" charset="-128"/>
                <a:cs typeface="ＭＳ Ｐゴシック" pitchFamily="-106" charset="-128"/>
              </a:rPr>
              <a:t>CREATE YEARLONG PLAN</a:t>
            </a:r>
            <a:r>
              <a:rPr lang="en-US" sz="3200">
                <a:ea typeface="ＭＳ Ｐゴシック" pitchFamily="-106" charset="-128"/>
                <a:cs typeface="ＭＳ Ｐゴシック" pitchFamily="-106" charset="-128"/>
              </a:rPr>
              <a:t/>
            </a:r>
            <a:br>
              <a:rPr lang="en-US" sz="3200">
                <a:ea typeface="ＭＳ Ｐゴシック" pitchFamily="-106" charset="-128"/>
                <a:cs typeface="ＭＳ Ｐゴシック" pitchFamily="-106" charset="-128"/>
              </a:rPr>
            </a:br>
            <a:r>
              <a:rPr lang="en-US" sz="1600">
                <a:ea typeface="ＭＳ Ｐゴシック" pitchFamily="-106" charset="-128"/>
                <a:cs typeface="ＭＳ Ｐゴシック" pitchFamily="-106" charset="-128"/>
              </a:rPr>
              <a:t>SAMPLE 4TH GRADE PLAN</a:t>
            </a:r>
            <a:endParaRPr lang="en-US" sz="3200">
              <a:ea typeface="ＭＳ Ｐゴシック" pitchFamily="-106" charset="-128"/>
              <a:cs typeface="ＭＳ Ｐゴシック" pitchFamily="-106" charset="-128"/>
            </a:endParaRPr>
          </a:p>
        </p:txBody>
      </p:sp>
      <p:graphicFrame>
        <p:nvGraphicFramePr>
          <p:cNvPr id="244774" name="Group 38"/>
          <p:cNvGraphicFramePr>
            <a:graphicFrameLocks noGrp="1"/>
          </p:cNvGraphicFramePr>
          <p:nvPr>
            <p:ph type="tbl" idx="1"/>
          </p:nvPr>
        </p:nvGraphicFramePr>
        <p:xfrm>
          <a:off x="1143000" y="1550988"/>
          <a:ext cx="7194550" cy="5047488"/>
        </p:xfrm>
        <a:graphic>
          <a:graphicData uri="http://schemas.openxmlformats.org/drawingml/2006/table">
            <a:tbl>
              <a:tblPr/>
              <a:tblGrid>
                <a:gridCol w="2590800"/>
                <a:gridCol w="4603750"/>
              </a:tblGrid>
              <a:tr h="560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Month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Unit of 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September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Building a Community of Writers-Getting Started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Small Moment Personal Narrative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October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Question/Answer Expository Writing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Begin Summary Writing in Reading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November/December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Essay Writing About a Favorite Place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January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Narrative Writing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Retell/Narrative Writing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February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Persuasive Writing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March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Research Project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April/May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State Test Practice &amp; State Testing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0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June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6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6" charset="0"/>
                        </a:rPr>
                        <a:t>Life Topics  in 4th Grade Personal Essay/Memoir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62925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>
                <a:ea typeface="ＭＳ Ｐゴシック" pitchFamily="-106" charset="-128"/>
                <a:cs typeface="ＭＳ Ｐゴシック" pitchFamily="-106" charset="-128"/>
              </a:rPr>
              <a:t/>
            </a:r>
            <a:br>
              <a:rPr lang="en-US" sz="3200" dirty="0" smtClean="0">
                <a:ea typeface="ＭＳ Ｐゴシック" pitchFamily="-106" charset="-128"/>
                <a:cs typeface="ＭＳ Ｐゴシック" pitchFamily="-106" charset="-128"/>
              </a:rPr>
            </a:br>
            <a:r>
              <a:rPr lang="en-US" sz="3200" dirty="0" smtClean="0">
                <a:ea typeface="ＭＳ Ｐゴシック" pitchFamily="-106" charset="-128"/>
                <a:cs typeface="ＭＳ Ｐゴシック" pitchFamily="-106" charset="-128"/>
              </a:rPr>
              <a:t/>
            </a:r>
            <a:br>
              <a:rPr lang="en-US" sz="3200" dirty="0" smtClean="0">
                <a:ea typeface="ＭＳ Ｐゴシック" pitchFamily="-106" charset="-128"/>
                <a:cs typeface="ＭＳ Ｐゴシック" pitchFamily="-106" charset="-128"/>
              </a:rPr>
            </a:br>
            <a:r>
              <a:rPr lang="en-US" sz="3200" dirty="0" smtClean="0">
                <a:ea typeface="ＭＳ Ｐゴシック" pitchFamily="-106" charset="-128"/>
                <a:cs typeface="ＭＳ Ｐゴシック" pitchFamily="-106" charset="-128"/>
              </a:rPr>
              <a:t/>
            </a:r>
            <a:br>
              <a:rPr lang="en-US" sz="3200" dirty="0" smtClean="0">
                <a:ea typeface="ＭＳ Ｐゴシック" pitchFamily="-106" charset="-128"/>
                <a:cs typeface="ＭＳ Ｐゴシック" pitchFamily="-106" charset="-128"/>
              </a:rPr>
            </a:br>
            <a:r>
              <a:rPr lang="en-US" sz="3200" dirty="0" smtClean="0">
                <a:ea typeface="ＭＳ Ｐゴシック" pitchFamily="-106" charset="-128"/>
                <a:cs typeface="ＭＳ Ｐゴシック" pitchFamily="-106" charset="-128"/>
              </a:rPr>
              <a:t/>
            </a:r>
            <a:br>
              <a:rPr lang="en-US" sz="3200" dirty="0" smtClean="0">
                <a:ea typeface="ＭＳ Ｐゴシック" pitchFamily="-106" charset="-128"/>
                <a:cs typeface="ＭＳ Ｐゴシック" pitchFamily="-106" charset="-128"/>
              </a:rPr>
            </a:br>
            <a:r>
              <a:rPr lang="en-US" sz="3200" dirty="0" smtClean="0">
                <a:ea typeface="ＭＳ Ｐゴシック" pitchFamily="-106" charset="-128"/>
                <a:cs typeface="ＭＳ Ｐゴシック" pitchFamily="-106" charset="-128"/>
              </a:rPr>
              <a:t/>
            </a:r>
            <a:br>
              <a:rPr lang="en-US" sz="3200" dirty="0" smtClean="0">
                <a:ea typeface="ＭＳ Ｐゴシック" pitchFamily="-106" charset="-128"/>
                <a:cs typeface="ＭＳ Ｐゴシック" pitchFamily="-106" charset="-128"/>
              </a:rPr>
            </a:br>
            <a:r>
              <a:rPr lang="en-US" sz="3200" dirty="0" smtClean="0">
                <a:ea typeface="ＭＳ Ｐゴシック" pitchFamily="-106" charset="-128"/>
                <a:cs typeface="ＭＳ Ｐゴシック" pitchFamily="-106" charset="-128"/>
              </a:rPr>
              <a:t>     CREATE A YEARLONG </a:t>
            </a:r>
            <a:r>
              <a:rPr lang="en-US" sz="3200" dirty="0" smtClean="0">
                <a:ea typeface="ＭＳ Ｐゴシック" pitchFamily="-106" charset="-128"/>
                <a:cs typeface="ＭＳ Ｐゴシック" pitchFamily="-106" charset="-128"/>
              </a:rPr>
              <a:t>PLAN</a:t>
            </a:r>
            <a:br>
              <a:rPr lang="en-US" sz="3200" dirty="0" smtClean="0">
                <a:ea typeface="ＭＳ Ｐゴシック" pitchFamily="-106" charset="-128"/>
                <a:cs typeface="ＭＳ Ｐゴシック" pitchFamily="-106" charset="-128"/>
              </a:rPr>
            </a:br>
            <a:r>
              <a:rPr lang="en-US" sz="3200" dirty="0" smtClean="0">
                <a:ea typeface="ＭＳ Ｐゴシック" pitchFamily="-106" charset="-128"/>
                <a:cs typeface="ＭＳ Ｐゴシック" pitchFamily="-106" charset="-128"/>
              </a:rPr>
              <a:t>         </a:t>
            </a:r>
            <a:r>
              <a:rPr lang="en-US" sz="2200" dirty="0" smtClean="0">
                <a:ea typeface="ＭＳ Ｐゴシック" pitchFamily="-106" charset="-128"/>
                <a:cs typeface="ＭＳ Ｐゴシック" pitchFamily="-106" charset="-128"/>
              </a:rPr>
              <a:t>7</a:t>
            </a:r>
            <a:r>
              <a:rPr lang="en-US" sz="2200" baseline="30000" dirty="0" smtClean="0">
                <a:ea typeface="ＭＳ Ｐゴシック" pitchFamily="-106" charset="-128"/>
                <a:cs typeface="ＭＳ Ｐゴシック" pitchFamily="-106" charset="-128"/>
              </a:rPr>
              <a:t>th</a:t>
            </a:r>
            <a:r>
              <a:rPr lang="en-US" sz="2200" dirty="0" smtClean="0">
                <a:ea typeface="ＭＳ Ｐゴシック" pitchFamily="-106" charset="-128"/>
                <a:cs typeface="ＭＳ Ｐゴシック" pitchFamily="-106" charset="-128"/>
              </a:rPr>
              <a:t> Grade Writing Plan</a:t>
            </a:r>
            <a:r>
              <a:rPr lang="en-US" sz="3200" dirty="0" smtClean="0">
                <a:ea typeface="ＭＳ Ｐゴシック" pitchFamily="-106" charset="-128"/>
                <a:cs typeface="ＭＳ Ｐゴシック" pitchFamily="-106" charset="-128"/>
              </a:rPr>
              <a:t/>
            </a:r>
            <a:br>
              <a:rPr lang="en-US" sz="3200" dirty="0" smtClean="0">
                <a:ea typeface="ＭＳ Ｐゴシック" pitchFamily="-106" charset="-128"/>
                <a:cs typeface="ＭＳ Ｐゴシック" pitchFamily="-106" charset="-128"/>
              </a:rPr>
            </a:br>
            <a:endParaRPr lang="en-US" sz="3200" dirty="0" smtClean="0">
              <a:ea typeface="ＭＳ Ｐゴシック" pitchFamily="-106" charset="-128"/>
              <a:cs typeface="ＭＳ Ｐゴシック" pitchFamily="-106" charset="-128"/>
            </a:endParaRPr>
          </a:p>
        </p:txBody>
      </p:sp>
      <p:graphicFrame>
        <p:nvGraphicFramePr>
          <p:cNvPr id="114745" name="Group 57"/>
          <p:cNvGraphicFramePr>
            <a:graphicFrameLocks noGrp="1"/>
          </p:cNvGraphicFramePr>
          <p:nvPr>
            <p:ph type="tbl" idx="1"/>
          </p:nvPr>
        </p:nvGraphicFramePr>
        <p:xfrm>
          <a:off x="1066800" y="2133600"/>
          <a:ext cx="7194550" cy="4030980"/>
        </p:xfrm>
        <a:graphic>
          <a:graphicData uri="http://schemas.openxmlformats.org/drawingml/2006/table">
            <a:tbl>
              <a:tblPr/>
              <a:tblGrid>
                <a:gridCol w="2590800"/>
                <a:gridCol w="4603750"/>
              </a:tblGrid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Month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Unit of Study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September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Memoir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October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Realistic fiction/Social Action Fiction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November/December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 Writing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January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Research-Based Persuasive Essay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February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Historical</a:t>
                      </a:r>
                      <a:r>
                        <a:rPr lang="en-US" baseline="0" dirty="0" smtClean="0"/>
                        <a:t> Fiction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March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Literary Essay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April/May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Study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-110" charset="0"/>
                        </a:rPr>
                        <a:t>June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Independent Writing-Launching</a:t>
                      </a:r>
                      <a:r>
                        <a:rPr lang="en-US" baseline="0" dirty="0" smtClean="0"/>
                        <a:t> a Summer of Writing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204</Words>
  <Application>Microsoft Office PowerPoint</Application>
  <PresentationFormat>On-screen Show (4:3)</PresentationFormat>
  <Paragraphs>86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CREATE YEARLONG PLAN SAMPLE KINDERGARTEN/FIRST GRADE PLAN</vt:lpstr>
      <vt:lpstr>CREATE YEARLONG PLAN SAMPLE 2nd GRADE PLAN</vt:lpstr>
      <vt:lpstr>CREATE YEARLONG PLAN SAMPLE 4TH GRADE PLAN</vt:lpstr>
      <vt:lpstr>          CREATE A YEARLONG PLAN          7th Grade Writing Plan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YEARLONG PLAN SAMPLE KINDERGARTEN/FIRST GRADE PLAN</dc:title>
  <dc:creator>Natalie Miller</dc:creator>
  <cp:lastModifiedBy>Natalie Miller</cp:lastModifiedBy>
  <cp:revision>2</cp:revision>
  <dcterms:created xsi:type="dcterms:W3CDTF">2012-05-13T18:00:37Z</dcterms:created>
  <dcterms:modified xsi:type="dcterms:W3CDTF">2012-05-13T18:13:42Z</dcterms:modified>
</cp:coreProperties>
</file>