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258A-1DDC-4CDF-9B6C-A41DA2ED160C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7F812-C155-43A3-8549-35B8225F6D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>
            <a:spLocks noChangeArrowheads="1"/>
          </p:cNvSpPr>
          <p:nvPr>
            <p:ph type="sldImg"/>
          </p:nvPr>
        </p:nvSpPr>
        <p:spPr/>
      </p:sp>
      <p:sp>
        <p:nvSpPr>
          <p:cNvPr id="98306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Yet another way of showing the sequence emphasizing that the first three steps can be accomplished by the teacher and only after those attempts do we call the team together.</a:t>
            </a:r>
          </a:p>
          <a:p>
            <a:r>
              <a:rPr lang="en-US"/>
              <a:t>It is important to note that in some cases teachers can access the team without going through the first three steps. An example would be a student with severe disabilities.</a:t>
            </a:r>
          </a:p>
          <a:p>
            <a:r>
              <a:rPr lang="en-US"/>
              <a:t>Also it is critical to point out that this is not an IEP team but rather a prereferral team that has no authority to place students in special education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2D03-9121-42E3-9FB8-BEF100DE4BF0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64F1-B617-4646-A0D6-4FACDA500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2D03-9121-42E3-9FB8-BEF100DE4BF0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64F1-B617-4646-A0D6-4FACDA500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2D03-9121-42E3-9FB8-BEF100DE4BF0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64F1-B617-4646-A0D6-4FACDA500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2D03-9121-42E3-9FB8-BEF100DE4BF0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64F1-B617-4646-A0D6-4FACDA500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2D03-9121-42E3-9FB8-BEF100DE4BF0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64F1-B617-4646-A0D6-4FACDA500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2D03-9121-42E3-9FB8-BEF100DE4BF0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64F1-B617-4646-A0D6-4FACDA500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2D03-9121-42E3-9FB8-BEF100DE4BF0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64F1-B617-4646-A0D6-4FACDA500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2D03-9121-42E3-9FB8-BEF100DE4BF0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64F1-B617-4646-A0D6-4FACDA500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2D03-9121-42E3-9FB8-BEF100DE4BF0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64F1-B617-4646-A0D6-4FACDA500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2D03-9121-42E3-9FB8-BEF100DE4BF0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64F1-B617-4646-A0D6-4FACDA500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2D03-9121-42E3-9FB8-BEF100DE4BF0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64F1-B617-4646-A0D6-4FACDA500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F2D03-9121-42E3-9FB8-BEF100DE4BF0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64F1-B617-4646-A0D6-4FACDA5004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AutoShape 1"/>
          <p:cNvSpPr>
            <a:spLocks/>
          </p:cNvSpPr>
          <p:nvPr/>
        </p:nvSpPr>
        <p:spPr bwMode="auto">
          <a:xfrm>
            <a:off x="-8930" y="-7813"/>
            <a:ext cx="9161859" cy="104030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2" y="65"/>
                </a:moveTo>
                <a:lnTo>
                  <a:pt x="9512" y="0"/>
                </a:lnTo>
                <a:cubicBezTo>
                  <a:pt x="10276" y="3325"/>
                  <a:pt x="14325" y="12084"/>
                  <a:pt x="16368" y="12084"/>
                </a:cubicBezTo>
                <a:cubicBezTo>
                  <a:pt x="18411" y="12084"/>
                  <a:pt x="20679" y="5004"/>
                  <a:pt x="21577" y="1810"/>
                </a:cubicBezTo>
                <a:lnTo>
                  <a:pt x="21600" y="7013"/>
                </a:lnTo>
                <a:cubicBezTo>
                  <a:pt x="21218" y="8462"/>
                  <a:pt x="18770" y="14520"/>
                  <a:pt x="16098" y="14454"/>
                </a:cubicBezTo>
                <a:cubicBezTo>
                  <a:pt x="13427" y="14389"/>
                  <a:pt x="8251" y="5432"/>
                  <a:pt x="5568" y="6618"/>
                </a:cubicBezTo>
                <a:cubicBezTo>
                  <a:pt x="2806" y="6881"/>
                  <a:pt x="1010" y="15870"/>
                  <a:pt x="0" y="21600"/>
                </a:cubicBezTo>
                <a:lnTo>
                  <a:pt x="22" y="65"/>
                </a:lnTo>
                <a:close/>
              </a:path>
            </a:pathLst>
          </a:custGeom>
          <a:gradFill rotWithShape="0">
            <a:gsLst>
              <a:gs pos="0">
                <a:srgbClr val="00739E">
                  <a:alpha val="54999"/>
                </a:srgbClr>
              </a:gs>
              <a:gs pos="100000">
                <a:srgbClr val="00C5CE">
                  <a:alpha val="45000"/>
                </a:srgbClr>
              </a:gs>
            </a:gsLst>
            <a:lin ang="5400000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lIns="50798" tIns="50798" rIns="50798" bIns="50798" anchor="ctr"/>
          <a:lstStyle/>
          <a:p>
            <a:endParaRPr lang="en-US"/>
          </a:p>
        </p:txBody>
      </p:sp>
      <p:sp>
        <p:nvSpPr>
          <p:cNvPr id="92162" name="AutoShape 2"/>
          <p:cNvSpPr>
            <a:spLocks/>
          </p:cNvSpPr>
          <p:nvPr/>
        </p:nvSpPr>
        <p:spPr bwMode="auto">
          <a:xfrm>
            <a:off x="4381128" y="-7814"/>
            <a:ext cx="4762872" cy="606103"/>
          </a:xfrm>
          <a:custGeom>
            <a:avLst/>
            <a:gdLst>
              <a:gd name="T0" fmla="*/ 10800 w 21600"/>
              <a:gd name="T1" fmla="*/ 10276 h 20552"/>
              <a:gd name="T2" fmla="*/ 10800 w 21600"/>
              <a:gd name="T3" fmla="*/ 10276 h 20552"/>
              <a:gd name="T4" fmla="*/ 10800 w 21600"/>
              <a:gd name="T5" fmla="*/ 10276 h 20552"/>
              <a:gd name="T6" fmla="*/ 10800 w 21600"/>
              <a:gd name="T7" fmla="*/ 10276 h 20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0552">
                <a:moveTo>
                  <a:pt x="0" y="0"/>
                </a:moveTo>
                <a:cubicBezTo>
                  <a:pt x="1252" y="3702"/>
                  <a:pt x="8409" y="19349"/>
                  <a:pt x="12009" y="20474"/>
                </a:cubicBezTo>
                <a:cubicBezTo>
                  <a:pt x="15609" y="21600"/>
                  <a:pt x="20001" y="10128"/>
                  <a:pt x="21600" y="6752"/>
                </a:cubicBezTo>
                <a:lnTo>
                  <a:pt x="21600" y="217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9FA6">
                  <a:alpha val="45000"/>
                </a:srgbClr>
              </a:gs>
              <a:gs pos="79999">
                <a:srgbClr val="008ABE">
                  <a:alpha val="32999"/>
                </a:srgbClr>
              </a:gs>
              <a:gs pos="100000">
                <a:srgbClr val="008ABE">
                  <a:alpha val="29999"/>
                </a:srgbClr>
              </a:gs>
            </a:gsLst>
            <a:lin ang="5400000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lIns="50798" tIns="50798" rIns="50798" bIns="50798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29021" y="-14511"/>
            <a:ext cx="9196462" cy="1055936"/>
            <a:chOff x="0" y="0"/>
            <a:chExt cx="1030" cy="119"/>
          </a:xfrm>
        </p:grpSpPr>
        <p:sp>
          <p:nvSpPr>
            <p:cNvPr id="92164" name="AutoShape 4"/>
            <p:cNvSpPr>
              <a:spLocks/>
            </p:cNvSpPr>
            <p:nvPr/>
          </p:nvSpPr>
          <p:spPr bwMode="auto">
            <a:xfrm rot="21435692">
              <a:off x="1" y="24"/>
              <a:ext cx="1027" cy="70"/>
            </a:xfrm>
            <a:custGeom>
              <a:avLst/>
              <a:gdLst>
                <a:gd name="T0" fmla="*/ 10800 w 21600"/>
                <a:gd name="T1" fmla="*/ 10340 h 20680"/>
                <a:gd name="T2" fmla="*/ 10800 w 21600"/>
                <a:gd name="T3" fmla="*/ 10340 h 20680"/>
                <a:gd name="T4" fmla="*/ 10800 w 21600"/>
                <a:gd name="T5" fmla="*/ 10340 h 20680"/>
                <a:gd name="T6" fmla="*/ 10800 w 21600"/>
                <a:gd name="T7" fmla="*/ 10340 h 20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0680">
                  <a:moveTo>
                    <a:pt x="0" y="19777"/>
                  </a:moveTo>
                  <a:cubicBezTo>
                    <a:pt x="1055" y="15109"/>
                    <a:pt x="3454" y="5630"/>
                    <a:pt x="6017" y="5773"/>
                  </a:cubicBezTo>
                  <a:cubicBezTo>
                    <a:pt x="8580" y="5916"/>
                    <a:pt x="12783" y="21600"/>
                    <a:pt x="15380" y="20637"/>
                  </a:cubicBezTo>
                  <a:cubicBezTo>
                    <a:pt x="17977" y="19675"/>
                    <a:pt x="20305" y="4299"/>
                    <a:pt x="21600" y="0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5352" cap="flat" cmpd="sng">
              <a:solidFill>
                <a:srgbClr val="05A0BE">
                  <a:alpha val="78000"/>
                </a:srgbClr>
              </a:solidFill>
              <a:prstDash val="solid"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165" name="AutoShape 5"/>
            <p:cNvSpPr>
              <a:spLocks/>
            </p:cNvSpPr>
            <p:nvPr/>
          </p:nvSpPr>
          <p:spPr bwMode="auto">
            <a:xfrm rot="21435692">
              <a:off x="1" y="32"/>
              <a:ext cx="1029" cy="58"/>
            </a:xfrm>
            <a:custGeom>
              <a:avLst/>
              <a:gdLst>
                <a:gd name="T0" fmla="*/ 10800 w 21600"/>
                <a:gd name="T1" fmla="*/ 10341 h 20682"/>
                <a:gd name="T2" fmla="*/ 10800 w 21600"/>
                <a:gd name="T3" fmla="*/ 10341 h 20682"/>
                <a:gd name="T4" fmla="*/ 10800 w 21600"/>
                <a:gd name="T5" fmla="*/ 10341 h 20682"/>
                <a:gd name="T6" fmla="*/ 10800 w 21600"/>
                <a:gd name="T7" fmla="*/ 10341 h 20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0682">
                  <a:moveTo>
                    <a:pt x="0" y="18514"/>
                  </a:moveTo>
                  <a:cubicBezTo>
                    <a:pt x="1022" y="16364"/>
                    <a:pt x="3562" y="5412"/>
                    <a:pt x="6136" y="5766"/>
                  </a:cubicBezTo>
                  <a:cubicBezTo>
                    <a:pt x="8709" y="6120"/>
                    <a:pt x="12864" y="21600"/>
                    <a:pt x="15441" y="20638"/>
                  </a:cubicBezTo>
                  <a:cubicBezTo>
                    <a:pt x="18018" y="19677"/>
                    <a:pt x="20318" y="4299"/>
                    <a:pt x="21600" y="0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3546" cap="flat" cmpd="sng">
              <a:solidFill>
                <a:srgbClr val="08B6BA">
                  <a:alpha val="78000"/>
                </a:srgbClr>
              </a:solidFill>
              <a:prstDash val="solid"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92166" name="Rectangle 6"/>
          <p:cNvSpPr>
            <a:spLocks noChangeArrowheads="1"/>
          </p:cNvSpPr>
          <p:nvPr>
            <p:ph type="title"/>
          </p:nvPr>
        </p:nvSpPr>
        <p:spPr>
          <a:xfrm>
            <a:off x="685353" y="685353"/>
            <a:ext cx="8162851" cy="861715"/>
          </a:xfrm>
        </p:spPr>
        <p:txBody>
          <a:bodyPr lIns="0" tIns="50798" rIns="0" bIns="0" anchor="b"/>
          <a:lstStyle/>
          <a:p>
            <a:pPr algn="l" defTabSz="914145"/>
            <a:r>
              <a:rPr lang="en-US" sz="3000" dirty="0">
                <a:solidFill>
                  <a:srgbClr val="04617B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/>
            </a:r>
            <a:br>
              <a:rPr lang="en-US" sz="3000" dirty="0">
                <a:solidFill>
                  <a:srgbClr val="04617B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</a:br>
            <a:r>
              <a:rPr lang="en-US" sz="1900" b="1" dirty="0">
                <a:solidFill>
                  <a:srgbClr val="04617B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UNITS OF STUDY &amp; WRITING PROCESS</a:t>
            </a:r>
            <a:endParaRPr lang="en-US" dirty="0"/>
          </a:p>
        </p:txBody>
      </p:sp>
      <p:graphicFrame>
        <p:nvGraphicFramePr>
          <p:cNvPr id="92167" name="Group 7"/>
          <p:cNvGraphicFramePr>
            <a:graphicFrameLocks noGrp="1"/>
          </p:cNvGraphicFramePr>
          <p:nvPr/>
        </p:nvGraphicFramePr>
        <p:xfrm>
          <a:off x="762372" y="2133079"/>
          <a:ext cx="7925098" cy="3348632"/>
        </p:xfrm>
        <a:graphic>
          <a:graphicData uri="http://schemas.openxmlformats.org/drawingml/2006/table">
            <a:tbl>
              <a:tblPr/>
              <a:tblGrid>
                <a:gridCol w="3048372"/>
                <a:gridCol w="4876726"/>
              </a:tblGrid>
              <a:tr h="418579">
                <a:tc>
                  <a:txBody>
                    <a:bodyPr/>
                    <a:lstStyle/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1. Prewriting         3 sessions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4648" marR="44648" marT="44648" marB="44648" horzOverflow="overflow">
                    <a:lnL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Think about a topic of personal interest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4648" marR="44648" marT="44648" marB="44648" horzOverflow="overflow">
                    <a:lnL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418579">
                <a:tc>
                  <a:txBody>
                    <a:bodyPr/>
                    <a:lstStyle/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2.  Plan                 2 sessions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4648" marR="44648" marT="44648" marB="44648" horzOverflow="overflow">
                    <a:lnL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Organize your thoughts and ideas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4648" marR="44648" marT="44648" marB="44648" horzOverflow="overflow">
                    <a:lnL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418579">
                <a:tc>
                  <a:txBody>
                    <a:bodyPr/>
                    <a:lstStyle/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3.  Draft                4 sessions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4648" marR="44648" marT="44648" marB="44648" horzOverflow="overflow">
                    <a:lnL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Start writing and make your first copy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4648" marR="44648" marT="44648" marB="44648" horzOverflow="overflow">
                    <a:lnL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418579">
                <a:tc>
                  <a:txBody>
                    <a:bodyPr/>
                    <a:lstStyle/>
                    <a:p>
                      <a:pPr marL="342900" marR="0" lvl="0" indent="-34290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4.  Revise             2 sessions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4648" marR="44648" marT="44648" marB="44648" horzOverflow="overflow">
                    <a:lnL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Add new parts, change words, improve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4648" marR="44648" marT="44648" marB="44648" horzOverflow="overflow">
                    <a:lnL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418579">
                <a:tc>
                  <a:txBody>
                    <a:bodyPr/>
                    <a:lstStyle/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5.  Edit                  2 sessions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4648" marR="44648" marT="44648" marB="44648" horzOverflow="overflow">
                    <a:lnL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CUPS editing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4648" marR="44648" marT="44648" marB="44648" horzOverflow="overflow">
                    <a:lnL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418579">
                <a:tc>
                  <a:txBody>
                    <a:bodyPr/>
                    <a:lstStyle/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6.  Final Copy       2 sessions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4648" marR="44648" marT="44648" marB="44648" horzOverflow="overflow">
                    <a:lnL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Get ready to present for your audience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4648" marR="44648" marT="44648" marB="44648" horzOverflow="overflow">
                    <a:lnL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418579">
                <a:tc>
                  <a:txBody>
                    <a:bodyPr/>
                    <a:lstStyle/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7.  Proofread         1 session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4648" marR="44648" marT="44648" marB="44648" horzOverflow="overflow">
                    <a:lnL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Carefully check and look for errors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4648" marR="44648" marT="44648" marB="44648" horzOverflow="overflow">
                    <a:lnL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418579">
                <a:tc>
                  <a:txBody>
                    <a:bodyPr/>
                    <a:lstStyle/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8. Share/Celebration  1 session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4648" marR="44648" marT="44648" marB="44648" horzOverflow="overflow">
                    <a:lnL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 Read your finished piece to audience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44648" marB="44648" horzOverflow="overflow">
                    <a:lnL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40640" cap="flat" cmpd="sng" algn="ctr">
                      <a:solidFill>
                        <a:srgbClr val="000000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AutoShape 1"/>
          <p:cNvSpPr>
            <a:spLocks/>
          </p:cNvSpPr>
          <p:nvPr/>
        </p:nvSpPr>
        <p:spPr bwMode="auto">
          <a:xfrm>
            <a:off x="-8930" y="-7813"/>
            <a:ext cx="9161859" cy="104030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2" y="65"/>
                </a:moveTo>
                <a:lnTo>
                  <a:pt x="9512" y="0"/>
                </a:lnTo>
                <a:cubicBezTo>
                  <a:pt x="10276" y="3325"/>
                  <a:pt x="14325" y="12084"/>
                  <a:pt x="16368" y="12084"/>
                </a:cubicBezTo>
                <a:cubicBezTo>
                  <a:pt x="18411" y="12084"/>
                  <a:pt x="20679" y="5004"/>
                  <a:pt x="21577" y="1810"/>
                </a:cubicBezTo>
                <a:lnTo>
                  <a:pt x="21600" y="7013"/>
                </a:lnTo>
                <a:cubicBezTo>
                  <a:pt x="21218" y="8462"/>
                  <a:pt x="18770" y="14520"/>
                  <a:pt x="16098" y="14454"/>
                </a:cubicBezTo>
                <a:cubicBezTo>
                  <a:pt x="13427" y="14389"/>
                  <a:pt x="8251" y="5432"/>
                  <a:pt x="5568" y="6618"/>
                </a:cubicBezTo>
                <a:cubicBezTo>
                  <a:pt x="2806" y="6881"/>
                  <a:pt x="1010" y="15870"/>
                  <a:pt x="0" y="21600"/>
                </a:cubicBezTo>
                <a:lnTo>
                  <a:pt x="22" y="65"/>
                </a:lnTo>
                <a:close/>
              </a:path>
            </a:pathLst>
          </a:custGeom>
          <a:gradFill rotWithShape="0">
            <a:gsLst>
              <a:gs pos="0">
                <a:srgbClr val="00739E">
                  <a:alpha val="54999"/>
                </a:srgbClr>
              </a:gs>
              <a:gs pos="100000">
                <a:srgbClr val="00C5CE">
                  <a:alpha val="45000"/>
                </a:srgbClr>
              </a:gs>
            </a:gsLst>
            <a:lin ang="5400000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lIns="50798" tIns="50798" rIns="50798" bIns="50798" anchor="ctr"/>
          <a:lstStyle/>
          <a:p>
            <a:endParaRPr lang="en-US"/>
          </a:p>
        </p:txBody>
      </p:sp>
      <p:sp>
        <p:nvSpPr>
          <p:cNvPr id="97282" name="AutoShape 2"/>
          <p:cNvSpPr>
            <a:spLocks/>
          </p:cNvSpPr>
          <p:nvPr/>
        </p:nvSpPr>
        <p:spPr bwMode="auto">
          <a:xfrm>
            <a:off x="4381128" y="-7814"/>
            <a:ext cx="4762872" cy="606103"/>
          </a:xfrm>
          <a:custGeom>
            <a:avLst/>
            <a:gdLst>
              <a:gd name="T0" fmla="*/ 10800 w 21600"/>
              <a:gd name="T1" fmla="*/ 10276 h 20552"/>
              <a:gd name="T2" fmla="*/ 10800 w 21600"/>
              <a:gd name="T3" fmla="*/ 10276 h 20552"/>
              <a:gd name="T4" fmla="*/ 10800 w 21600"/>
              <a:gd name="T5" fmla="*/ 10276 h 20552"/>
              <a:gd name="T6" fmla="*/ 10800 w 21600"/>
              <a:gd name="T7" fmla="*/ 10276 h 20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0552">
                <a:moveTo>
                  <a:pt x="0" y="0"/>
                </a:moveTo>
                <a:cubicBezTo>
                  <a:pt x="1252" y="3702"/>
                  <a:pt x="8409" y="19349"/>
                  <a:pt x="12009" y="20474"/>
                </a:cubicBezTo>
                <a:cubicBezTo>
                  <a:pt x="15609" y="21600"/>
                  <a:pt x="20001" y="10128"/>
                  <a:pt x="21600" y="6752"/>
                </a:cubicBezTo>
                <a:lnTo>
                  <a:pt x="21600" y="217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9FA6">
                  <a:alpha val="45000"/>
                </a:srgbClr>
              </a:gs>
              <a:gs pos="79999">
                <a:srgbClr val="008ABE">
                  <a:alpha val="32999"/>
                </a:srgbClr>
              </a:gs>
              <a:gs pos="100000">
                <a:srgbClr val="008ABE">
                  <a:alpha val="29999"/>
                </a:srgbClr>
              </a:gs>
            </a:gsLst>
            <a:lin ang="5400000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lIns="50798" tIns="50798" rIns="50798" bIns="50798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29021" y="-14511"/>
            <a:ext cx="9196462" cy="1055936"/>
            <a:chOff x="0" y="0"/>
            <a:chExt cx="1030" cy="119"/>
          </a:xfrm>
        </p:grpSpPr>
        <p:sp>
          <p:nvSpPr>
            <p:cNvPr id="97284" name="AutoShape 4"/>
            <p:cNvSpPr>
              <a:spLocks/>
            </p:cNvSpPr>
            <p:nvPr/>
          </p:nvSpPr>
          <p:spPr bwMode="auto">
            <a:xfrm rot="21435692">
              <a:off x="1" y="24"/>
              <a:ext cx="1027" cy="70"/>
            </a:xfrm>
            <a:custGeom>
              <a:avLst/>
              <a:gdLst>
                <a:gd name="T0" fmla="*/ 10800 w 21600"/>
                <a:gd name="T1" fmla="*/ 10340 h 20680"/>
                <a:gd name="T2" fmla="*/ 10800 w 21600"/>
                <a:gd name="T3" fmla="*/ 10340 h 20680"/>
                <a:gd name="T4" fmla="*/ 10800 w 21600"/>
                <a:gd name="T5" fmla="*/ 10340 h 20680"/>
                <a:gd name="T6" fmla="*/ 10800 w 21600"/>
                <a:gd name="T7" fmla="*/ 10340 h 20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0680">
                  <a:moveTo>
                    <a:pt x="0" y="19777"/>
                  </a:moveTo>
                  <a:cubicBezTo>
                    <a:pt x="1055" y="15109"/>
                    <a:pt x="3454" y="5630"/>
                    <a:pt x="6017" y="5773"/>
                  </a:cubicBezTo>
                  <a:cubicBezTo>
                    <a:pt x="8580" y="5916"/>
                    <a:pt x="12783" y="21600"/>
                    <a:pt x="15380" y="20637"/>
                  </a:cubicBezTo>
                  <a:cubicBezTo>
                    <a:pt x="17977" y="19675"/>
                    <a:pt x="20305" y="4299"/>
                    <a:pt x="21600" y="0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5352" cap="flat" cmpd="sng">
              <a:solidFill>
                <a:srgbClr val="05A0BE">
                  <a:alpha val="78000"/>
                </a:srgbClr>
              </a:solidFill>
              <a:prstDash val="solid"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7285" name="AutoShape 5"/>
            <p:cNvSpPr>
              <a:spLocks/>
            </p:cNvSpPr>
            <p:nvPr/>
          </p:nvSpPr>
          <p:spPr bwMode="auto">
            <a:xfrm rot="21435692">
              <a:off x="1" y="32"/>
              <a:ext cx="1029" cy="58"/>
            </a:xfrm>
            <a:custGeom>
              <a:avLst/>
              <a:gdLst>
                <a:gd name="T0" fmla="*/ 10800 w 21600"/>
                <a:gd name="T1" fmla="*/ 10341 h 20682"/>
                <a:gd name="T2" fmla="*/ 10800 w 21600"/>
                <a:gd name="T3" fmla="*/ 10341 h 20682"/>
                <a:gd name="T4" fmla="*/ 10800 w 21600"/>
                <a:gd name="T5" fmla="*/ 10341 h 20682"/>
                <a:gd name="T6" fmla="*/ 10800 w 21600"/>
                <a:gd name="T7" fmla="*/ 10341 h 20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0682">
                  <a:moveTo>
                    <a:pt x="0" y="18514"/>
                  </a:moveTo>
                  <a:cubicBezTo>
                    <a:pt x="1022" y="16364"/>
                    <a:pt x="3562" y="5412"/>
                    <a:pt x="6136" y="5766"/>
                  </a:cubicBezTo>
                  <a:cubicBezTo>
                    <a:pt x="8709" y="6120"/>
                    <a:pt x="12864" y="21600"/>
                    <a:pt x="15441" y="20638"/>
                  </a:cubicBezTo>
                  <a:cubicBezTo>
                    <a:pt x="18018" y="19677"/>
                    <a:pt x="20318" y="4299"/>
                    <a:pt x="21600" y="0"/>
                  </a:cubicBezTo>
                </a:path>
              </a:pathLst>
            </a:custGeom>
            <a:solidFill>
              <a:srgbClr val="000000">
                <a:alpha val="0"/>
              </a:srgbClr>
            </a:solidFill>
            <a:ln w="13546" cap="flat" cmpd="sng">
              <a:solidFill>
                <a:srgbClr val="08B6BA">
                  <a:alpha val="78000"/>
                </a:srgbClr>
              </a:solidFill>
              <a:prstDash val="solid"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97286" name="AutoShape 6"/>
          <p:cNvSpPr>
            <a:spLocks/>
          </p:cNvSpPr>
          <p:nvPr/>
        </p:nvSpPr>
        <p:spPr bwMode="auto">
          <a:xfrm>
            <a:off x="914177" y="227707"/>
            <a:ext cx="7314530" cy="91529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0799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799"/>
                </a:cubicBezTo>
                <a:cubicBezTo>
                  <a:pt x="21600" y="10799"/>
                  <a:pt x="21600" y="10800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800" y="21600"/>
                  <a:pt x="10800" y="21600"/>
                  <a:pt x="10799" y="21600"/>
                </a:cubicBezTo>
                <a:cubicBezTo>
                  <a:pt x="4835" y="21600"/>
                  <a:pt x="0" y="16764"/>
                  <a:pt x="0" y="10800"/>
                </a:cubicBezTo>
                <a:close/>
              </a:path>
            </a:pathLst>
          </a:custGeom>
          <a:solidFill>
            <a:srgbClr val="9999FF"/>
          </a:solidFill>
          <a:ln w="13546" cap="flat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rgbClr val="DBF5F9">
                <a:alpha val="74997"/>
              </a:srgbClr>
            </a:outerShdw>
          </a:effectLst>
        </p:spPr>
        <p:txBody>
          <a:bodyPr lIns="50798" tIns="50798" rIns="50798" bIns="50798" anchor="ctr"/>
          <a:lstStyle/>
          <a:p>
            <a:endParaRPr lang="en-US"/>
          </a:p>
        </p:txBody>
      </p:sp>
      <p:sp>
        <p:nvSpPr>
          <p:cNvPr id="97287" name="Rectangle 7"/>
          <p:cNvSpPr>
            <a:spLocks noChangeArrowheads="1"/>
          </p:cNvSpPr>
          <p:nvPr>
            <p:ph type="title"/>
          </p:nvPr>
        </p:nvSpPr>
        <p:spPr>
          <a:xfrm>
            <a:off x="685354" y="380628"/>
            <a:ext cx="7772177" cy="668610"/>
          </a:xfrm>
        </p:spPr>
        <p:txBody>
          <a:bodyPr lIns="0" tIns="50798" rIns="0" bIns="0" anchor="b"/>
          <a:lstStyle/>
          <a:p>
            <a:pPr algn="l" defTabSz="914145"/>
            <a:r>
              <a:rPr lang="en-US" sz="3700" b="1" dirty="0">
                <a:solidFill>
                  <a:srgbClr val="04617B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		Classic Mini-Lesson</a:t>
            </a:r>
            <a:endParaRPr lang="en-US" dirty="0"/>
          </a:p>
        </p:txBody>
      </p:sp>
      <p:graphicFrame>
        <p:nvGraphicFramePr>
          <p:cNvPr id="97288" name="Group 8"/>
          <p:cNvGraphicFramePr>
            <a:graphicFrameLocks noGrp="1"/>
          </p:cNvGraphicFramePr>
          <p:nvPr/>
        </p:nvGraphicFramePr>
        <p:xfrm>
          <a:off x="1523628" y="1218903"/>
          <a:ext cx="6095628" cy="5521896"/>
        </p:xfrm>
        <a:graphic>
          <a:graphicData uri="http://schemas.openxmlformats.org/drawingml/2006/table">
            <a:tbl>
              <a:tblPr/>
              <a:tblGrid>
                <a:gridCol w="6095628"/>
              </a:tblGrid>
              <a:tr h="392906">
                <a:tc>
                  <a:txBody>
                    <a:bodyPr/>
                    <a:lstStyle/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Teaching Point:</a:t>
                      </a:r>
                    </a:p>
                  </a:txBody>
                  <a:tcPr marL="44648" marR="44648" marT="44648" marB="44648" horzOverflow="overflow">
                    <a:lnL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B"/>
                    </a:solidFill>
                  </a:tcPr>
                </a:tc>
              </a:tr>
              <a:tr h="967755">
                <a:tc>
                  <a:txBody>
                    <a:bodyPr/>
                    <a:lstStyle/>
                    <a:p>
                      <a:pPr marL="15240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Connection-Connect to prior knowledge</a:t>
                      </a:r>
                    </a:p>
                    <a:p>
                      <a:pPr marL="15240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(2 minutes)</a:t>
                      </a:r>
                    </a:p>
                    <a:p>
                      <a:pPr marL="15240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4648" marR="44648" marT="44648" marB="44648" horzOverflow="overflow">
                    <a:lnL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BF7"/>
                    </a:solidFill>
                  </a:tcPr>
                </a:tc>
              </a:tr>
              <a:tr h="967755">
                <a:tc>
                  <a:txBody>
                    <a:bodyPr/>
                    <a:lstStyle/>
                    <a:p>
                      <a:pPr marL="15240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Target Lesson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-Teacher demonstration lesson</a:t>
                      </a:r>
                    </a:p>
                    <a:p>
                      <a:pPr marL="15240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(5-10 minutes)</a:t>
                      </a:r>
                    </a:p>
                    <a:p>
                      <a:pPr marL="15240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4648" marR="44648" marT="44648" marB="44648" horzOverflow="overflow">
                    <a:lnL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B"/>
                    </a:solidFill>
                  </a:tcPr>
                </a:tc>
              </a:tr>
              <a:tr h="1257970">
                <a:tc>
                  <a:txBody>
                    <a:bodyPr/>
                    <a:lstStyle/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Verbal Rehearsal-Turn &amp; Talk to partner</a:t>
                      </a:r>
                    </a:p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(5 minutes)</a:t>
                      </a:r>
                    </a:p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Guided Practice-Small Group Intervention (5 minutes)</a:t>
                      </a:r>
                    </a:p>
                  </a:txBody>
                  <a:tcPr marL="44648" marR="44648" marT="44648" marB="44648" horzOverflow="overflow">
                    <a:lnL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BF7"/>
                    </a:solidFill>
                  </a:tcPr>
                </a:tc>
              </a:tr>
              <a:tr h="967755">
                <a:tc>
                  <a:txBody>
                    <a:bodyPr/>
                    <a:lstStyle/>
                    <a:p>
                      <a:pPr marL="15240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Independent Application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- “off you go…” time</a:t>
                      </a:r>
                    </a:p>
                    <a:p>
                      <a:pPr marL="15240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(20-35 minutes) </a:t>
                      </a:r>
                    </a:p>
                    <a:p>
                      <a:pPr marL="15240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4648" marR="44648" marT="44648" marB="44648" horzOverflow="overflow">
                    <a:lnL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B"/>
                    </a:solidFill>
                  </a:tcPr>
                </a:tc>
              </a:tr>
              <a:tr h="967755">
                <a:tc>
                  <a:txBody>
                    <a:bodyPr/>
                    <a:lstStyle/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Share –Whole group extension of mini-lesson</a:t>
                      </a:r>
                    </a:p>
                    <a:p>
                      <a:pPr marL="0" marR="0" lvl="0" indent="0" algn="l" defTabSz="13001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(5-10 minutes)</a:t>
                      </a:r>
                    </a:p>
                  </a:txBody>
                  <a:tcPr marL="44648" marR="44648" marT="44648" marB="44648" horzOverflow="overflow">
                    <a:lnL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8062" cap="flat" cmpd="sng" algn="ctr">
                      <a:solidFill>
                        <a:srgbClr val="009DD9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B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r" eaLnBrk="1" hangingPunct="1"/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Mini-lesson Practice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In a small group of 4, choose 4 consecutive journal mini-lessons appropriate for your grade level.  </a:t>
            </a:r>
          </a:p>
          <a:p>
            <a:pPr eaLnBrk="1" hangingPunct="1"/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List them in order on note cards.  </a:t>
            </a:r>
          </a:p>
          <a:p>
            <a:pPr eaLnBrk="1" hangingPunct="1"/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Each member of the team chooses one of the mini-lessons to teach the group.  Spend 10 minutes developing your lesson.</a:t>
            </a:r>
          </a:p>
          <a:p>
            <a:pPr eaLnBrk="1" hangingPunct="1"/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Practice your mini-lessons-Just the Teaching Point part.</a:t>
            </a:r>
          </a:p>
          <a:p>
            <a:pPr eaLnBrk="1" hangingPunct="1"/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Share out as a group.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313</Words>
  <Application>Microsoft Office PowerPoint</Application>
  <PresentationFormat>On-screen Show (4:3)</PresentationFormat>
  <Paragraphs>40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UNITS OF STUDY &amp; WRITING PROCESS</vt:lpstr>
      <vt:lpstr>  Classic Mini-Lesson</vt:lpstr>
      <vt:lpstr>Mini-lesson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UNITS OF STUDY &amp; WRITING PROCESS</dc:title>
  <dc:creator>Natalie Miller</dc:creator>
  <cp:lastModifiedBy>Natalie Miller</cp:lastModifiedBy>
  <cp:revision>1</cp:revision>
  <dcterms:created xsi:type="dcterms:W3CDTF">2012-05-13T18:19:18Z</dcterms:created>
  <dcterms:modified xsi:type="dcterms:W3CDTF">2012-05-13T18:21:51Z</dcterms:modified>
</cp:coreProperties>
</file>